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We already saw how to select the data items and the period when building a pivot table. Now let's see how to select the organization unit dimension and also add </a:t>
            </a:r>
            <a:r>
              <a:rPr lang="en-US" sz="1200" noProof="0" dirty="0" err="1">
                <a:solidFill>
                  <a:srgbClr val="000000"/>
                </a:solidFill>
                <a:sym typeface=""/>
              </a:rPr>
              <a:t>disaggregations</a:t>
            </a:r>
            <a:r>
              <a:rPr lang="en-US" sz="1200" noProof="0" dirty="0">
                <a:solidFill>
                  <a:srgbClr val="000000"/>
                </a:solidFill>
                <a:sym typeface=""/>
              </a:rPr>
              <a:t> to our pivot table. Let's start by updating the organization unit. </a:t>
            </a:r>
          </a:p>
          <a:p>
            <a:endParaRPr lang="en-US" sz="1200" noProof="0" dirty="0">
              <a:solidFill>
                <a:srgbClr val="000000"/>
              </a:solidFill>
              <a:sym typeface=""/>
            </a:endParaRPr>
          </a:p>
          <a:p>
            <a:r>
              <a:rPr lang="en-US" sz="1200" noProof="0" dirty="0">
                <a:solidFill>
                  <a:srgbClr val="000000"/>
                </a:solidFill>
                <a:sym typeface=""/>
              </a:rPr>
              <a:t>Continuing with our immunization example, we will replace the two regions of </a:t>
            </a:r>
            <a:r>
              <a:rPr lang="en-US" sz="1200" noProof="0" dirty="0" err="1">
                <a:solidFill>
                  <a:srgbClr val="000000"/>
                </a:solidFill>
                <a:sym typeface=""/>
              </a:rPr>
              <a:t>Trainingland</a:t>
            </a:r>
            <a:r>
              <a:rPr lang="en-US" sz="1200" noProof="0" dirty="0">
                <a:solidFill>
                  <a:srgbClr val="000000"/>
                </a:solidFill>
                <a:sym typeface=""/>
              </a:rPr>
              <a:t> that were previously displayed in the pivot table with all districts in </a:t>
            </a:r>
            <a:r>
              <a:rPr lang="en-US" sz="1200" noProof="0" dirty="0" err="1">
                <a:solidFill>
                  <a:srgbClr val="000000"/>
                </a:solidFill>
                <a:sym typeface=""/>
              </a:rPr>
              <a:t>Trainingland</a:t>
            </a:r>
            <a:r>
              <a:rPr lang="en-US" sz="1200" noProof="0" dirty="0">
                <a:solidFill>
                  <a:srgbClr val="000000"/>
                </a:solidFill>
                <a:sym typeface=""/>
              </a:rPr>
              <a:t>, regardless of the region.</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200" noProof="0" dirty="0"/>
              <a:t>To get started, under the main dimension section, click on the organization unit dimension. Here we can select the organization unit by hierarchy, levels, or groups. </a:t>
            </a:r>
          </a:p>
          <a:p>
            <a:endParaRPr lang="en-US" sz="1200" noProof="0" dirty="0"/>
          </a:p>
          <a:p>
            <a:r>
              <a:rPr lang="en-US" sz="1200" noProof="0" dirty="0"/>
              <a:t>The hierarchy is the default way of selecting organization units. In this pivot table, we can see that the root, or top level unit, is selected. </a:t>
            </a:r>
          </a:p>
          <a:p>
            <a:endParaRPr lang="en-US" sz="1200" noProof="0" dirty="0"/>
          </a:p>
          <a:p>
            <a:r>
              <a:rPr lang="en-US" sz="1200" noProof="0" dirty="0"/>
              <a:t>Remember that data are aggregated based on the organization unit selected in the hierarchy. For example, with </a:t>
            </a:r>
            <a:r>
              <a:rPr lang="en-US" sz="1200" noProof="0" dirty="0" err="1"/>
              <a:t>Trainingland</a:t>
            </a:r>
            <a:r>
              <a:rPr lang="en-US" sz="1200" noProof="0" dirty="0"/>
              <a:t> selected, which is the country level in our hierarchy, we will view all data entered for </a:t>
            </a:r>
            <a:r>
              <a:rPr lang="en-US" sz="1200" noProof="0" dirty="0" err="1"/>
              <a:t>Trainingland</a:t>
            </a:r>
            <a:r>
              <a:rPr lang="en-US" sz="1200" noProof="0" dirty="0"/>
              <a:t>. </a:t>
            </a:r>
          </a:p>
          <a:p>
            <a:endParaRPr lang="en-US" sz="1200" noProof="0" dirty="0"/>
          </a:p>
          <a:p>
            <a:r>
              <a:rPr lang="en-US" sz="1200" noProof="0" dirty="0"/>
              <a:t>The organization unit hierarchy supports multiple selections. Just expand the hierarchy by clicking on the arrows next to the organization unit names and click the tick boxes next to the ones you want to include in your pivot table. </a:t>
            </a:r>
          </a:p>
          <a:p>
            <a:endParaRPr lang="en-US" sz="1200" noProof="0" dirty="0"/>
          </a:p>
          <a:p>
            <a:r>
              <a:rPr lang="en-US" sz="1200" noProof="0" dirty="0"/>
              <a:t>Another way to select organization units is by using the Select a level option. This allows you to select all of the organization units at certain levels. For example, if we click on the Select a level field and click on Districts, we can view the data by districts with the click of a button rather than having to go into the hierarchy and select them all by hand. </a:t>
            </a:r>
          </a:p>
          <a:p>
            <a:endParaRPr lang="en-US" sz="1200" noProof="0" dirty="0"/>
          </a:p>
          <a:p>
            <a:r>
              <a:rPr lang="en-US" sz="1200" noProof="0" dirty="0"/>
              <a:t>This is a fast and convenient option, especially when there are many organization units at one level. A third way of selecting organization units is by using the Groups option. Organization units can be grouped into as many organization units groups as you like and are generally grouped based on a characteristic, such as type of facility. </a:t>
            </a:r>
          </a:p>
          <a:p>
            <a:endParaRPr lang="en-US" sz="1200" noProof="0" dirty="0"/>
          </a:p>
          <a:p>
            <a:r>
              <a:rPr lang="en-US" sz="1200" noProof="0" dirty="0"/>
              <a:t>For example, if we click on dispensary, we will view only those organization units that are classified as a dispensary. To continue with our example, let's use the levels option to select all districts, then click Update. </a:t>
            </a:r>
          </a:p>
          <a:p>
            <a:endParaRPr lang="en-US" sz="1200" noProof="0" dirty="0"/>
          </a:p>
          <a:p>
            <a:r>
              <a:rPr lang="en-US" sz="1200" noProof="0" dirty="0"/>
              <a:t>Now we can see the data by district in </a:t>
            </a:r>
            <a:r>
              <a:rPr lang="en-US" sz="1200" noProof="0" dirty="0" err="1"/>
              <a:t>Trainingland</a:t>
            </a:r>
            <a:r>
              <a:rPr lang="en-US" sz="1200" noProof="0" dirty="0"/>
              <a:t>. Now that we have selected our pivot table's three main dimensions, what </a:t>
            </a:r>
            <a:r>
              <a:rPr lang="en-US" sz="1200" noProof="0" dirty="0" err="1"/>
              <a:t>disaggregations</a:t>
            </a:r>
            <a:r>
              <a:rPr lang="en-US" sz="1200" noProof="0" dirty="0"/>
              <a:t> can we add? </a:t>
            </a:r>
          </a:p>
          <a:p>
            <a:endParaRPr lang="en-US" sz="1200" noProof="0" dirty="0"/>
          </a:p>
          <a:p>
            <a:r>
              <a:rPr lang="en-US" sz="1200" noProof="0" dirty="0"/>
              <a:t>On the left hand side of the screen under the main dimension section, you will find all of the available </a:t>
            </a:r>
            <a:r>
              <a:rPr lang="en-US" sz="1200" noProof="0" dirty="0" err="1"/>
              <a:t>disaggregations</a:t>
            </a:r>
            <a:r>
              <a:rPr lang="en-US" sz="1200" noProof="0" dirty="0"/>
              <a:t> for this instance of DHIS2. </a:t>
            </a:r>
          </a:p>
          <a:p>
            <a:endParaRPr lang="en-US" sz="1200" noProof="0" dirty="0"/>
          </a:p>
          <a:p>
            <a:r>
              <a:rPr lang="en-US" sz="1200" noProof="0" dirty="0"/>
              <a:t>The ones with the green dot next to them are related to the data items selected in the visualization. This means the selected data item will be compatible with those data dimensions at a minimum. </a:t>
            </a:r>
          </a:p>
          <a:p>
            <a:endParaRPr lang="en-US" sz="1200" noProof="0" dirty="0"/>
          </a:p>
          <a:p>
            <a:r>
              <a:rPr lang="en-US" sz="1200" noProof="0" dirty="0"/>
              <a:t>You will learn more about selecting data dimensions, including </a:t>
            </a:r>
            <a:r>
              <a:rPr lang="en-US" sz="1200" noProof="0" dirty="0" err="1"/>
              <a:t>disaggregations</a:t>
            </a:r>
            <a:r>
              <a:rPr lang="en-US" sz="1200" noProof="0" dirty="0"/>
              <a:t> later in this course.</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sz="1200" b="0" i="0" u="none" strike="noStrike">
                <a:solidFill>
                  <a:srgbClr val="000000"/>
                </a:solidFill>
                <a:effectLst/>
                <a:latin typeface="Lato" panose="020F0502020204030203" pitchFamily="34" charset="0"/>
              </a:rPr>
              <a:t>To wrap+ up, you can +select or edit the Organisation unit, of a pivot table by using the +Hierarchy, selecting +Groups, or selecting +Levels. You can also +add disaggregations, selecting them from the available options in the data visualizer app.</a:t>
            </a:r>
            <a:endParaRPr lang="en-US" sz="1000" b="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xml"/><Relationship Id="rId7" Type="http://schemas.openxmlformats.org/officeDocument/2006/relationships/image" Target="../media/image24.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5.xml"/><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Orientation to pivot tables: </a:t>
            </a:r>
            <a:r>
              <a:rPr lang="en-US" dirty="0" err="1"/>
              <a:t>Organisation</a:t>
            </a:r>
            <a:r>
              <a:rPr lang="en-US" dirty="0"/>
              <a:t> unit dimension, and </a:t>
            </a:r>
            <a:r>
              <a:rPr lang="en-US" dirty="0" err="1"/>
              <a:t>disaggregations</a:t>
            </a:r>
            <a:endParaRPr lang="en-U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name="adj1" fmla="val 66870"/>
              <a:gd name="adj2" fmla="val 50000"/>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a:solidFill>
                  <a:srgbClr val="000000"/>
                </a:solidFill>
              </a:rPr>
              <a:t>Replace the two regions </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wrap="square" rtlCol="0">
            <a:spAutoFit/>
          </a:bodyPr>
          <a:lstStyle/>
          <a:p>
            <a:pPr algn="l">
              <a:buClr>
                <a:srgbClr val="008CCF"/>
              </a:buClr>
            </a:pPr>
            <a:r>
              <a:rPr lang="en-US" sz="2400">
                <a:solidFill>
                  <a:srgbClr val="000000"/>
                </a:solidFill>
              </a:rPr>
              <a:t>with all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30533"/>
    </mc:Choice>
    <mc:Fallback xmlns="">
      <p:transition spd="slow" advTm="305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2" fill="hold" grpId="1" nodeType="clickEffect">
                                  <p:stCondLst>
                                    <p:cond delay="0"/>
                                  </p:stCondLst>
                                  <p:childTnLst>
                                    <p:animEffect transition="out" filter="wipe(right)">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2" grpId="0" animBg="1"/>
      <p:bldP spid="2" grpId="1" animBg="1"/>
      <p:bldP spid="9" grpId="0" animBg="1"/>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p14:dur="250" advTm="173000"/>
    </mc:Choice>
    <mc:Fallback xmlns="">
      <p:transition advTm="17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Select/Edit the </a:t>
            </a:r>
            <a:r>
              <a:rPr lang="en-US" sz="2400" dirty="0" err="1"/>
              <a:t>organisation</a:t>
            </a:r>
            <a:r>
              <a:rPr lang="en-US" sz="2400" dirty="0"/>
              <a:t> unit:</a:t>
            </a:r>
          </a:p>
          <a:p>
            <a:pPr marL="800100" lvl="1" indent="-342900">
              <a:buClr>
                <a:srgbClr val="008CCF"/>
              </a:buClr>
              <a:buFont typeface="Rubik" pitchFamily="2" charset="-79"/>
              <a:buChar char="•"/>
            </a:pPr>
            <a:r>
              <a:rPr lang="en-US" sz="2400" dirty="0"/>
              <a:t>Hierarchy</a:t>
            </a:r>
          </a:p>
          <a:p>
            <a:pPr marL="800100" lvl="1" indent="-342900">
              <a:buClr>
                <a:srgbClr val="008CCF"/>
              </a:buClr>
              <a:buFont typeface="Rubik" pitchFamily="2" charset="-79"/>
              <a:buChar char="•"/>
            </a:pPr>
            <a:r>
              <a:rPr lang="en-US" sz="2400" dirty="0"/>
              <a:t>Groups</a:t>
            </a:r>
          </a:p>
          <a:p>
            <a:pPr marL="800100" lvl="1" indent="-342900">
              <a:buClr>
                <a:srgbClr val="008CCF"/>
              </a:buClr>
              <a:buFont typeface="Rubik" pitchFamily="2" charset="-79"/>
              <a:buChar char="•"/>
            </a:pPr>
            <a:r>
              <a:rPr lang="en-US" sz="2400" dirty="0"/>
              <a:t>Levels</a:t>
            </a:r>
          </a:p>
          <a:p>
            <a:pPr marL="342900" indent="-342900" algn="l">
              <a:buClr>
                <a:srgbClr val="008CCF"/>
              </a:buClr>
              <a:buFont typeface="Rubik" pitchFamily="2" charset="-79"/>
              <a:buChar char="•"/>
            </a:pPr>
            <a:endParaRPr lang="en-US" sz="2400" dirty="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Add </a:t>
            </a:r>
            <a:r>
              <a:rPr lang="en-US" sz="2400" dirty="0" err="1"/>
              <a:t>disaggregations</a:t>
            </a:r>
            <a:endParaRPr lang="en-US" sz="2400" dirty="0"/>
          </a:p>
          <a:p>
            <a:pPr marL="342900" indent="-342900" algn="l">
              <a:buClr>
                <a:srgbClr val="008CCF"/>
              </a:buClr>
              <a:buFont typeface="Rubik" pitchFamily="2" charset="-79"/>
              <a:buChar char="•"/>
            </a:pPr>
            <a:endParaRPr lang="en-US" sz="2400" dirty="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19940"/>
    </mc:Choice>
    <mc:Fallback xmlns="">
      <p:transition spd="slow" advTm="199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4"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5380">
        <p:strips/>
      </p:transition>
    </mc:Choice>
    <mc:Fallback xmlns="">
      <p:transition spd="slow" advClick="0" advTm="1538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